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16" r:id="rId3"/>
    <p:sldId id="299" r:id="rId4"/>
    <p:sldId id="256" r:id="rId5"/>
    <p:sldId id="317" r:id="rId6"/>
    <p:sldId id="301" r:id="rId7"/>
    <p:sldId id="318" r:id="rId8"/>
    <p:sldId id="302" r:id="rId9"/>
    <p:sldId id="303" r:id="rId10"/>
    <p:sldId id="304" r:id="rId11"/>
    <p:sldId id="305" r:id="rId12"/>
    <p:sldId id="310" r:id="rId13"/>
    <p:sldId id="297" r:id="rId1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290" y="-348"/>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6/2/2017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6/2/2017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6/2/2017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6/2/2017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1026" name="Picture 2" descr="C:\Users\lifei\Desktop\Blogging for Profits\PPT Front Image.jp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pic>
        <p:nvPicPr>
          <p:cNvPr id="1027" name="Picture 3" descr="C:\Users\lifei\Desktop\Youtube channel income\image 1.jpg"/>
          <p:cNvPicPr>
            <a:picLocks noChangeAspect="1" noChangeArrowheads="1"/>
          </p:cNvPicPr>
          <p:nvPr/>
        </p:nvPicPr>
        <p:blipFill>
          <a:blip r:embed="rId3"/>
          <a:srcRect/>
          <a:stretch>
            <a:fillRect/>
          </a:stretch>
        </p:blipFill>
        <p:spPr bwMode="auto">
          <a:xfrm>
            <a:off x="0" y="0"/>
            <a:ext cx="9144000" cy="517107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8191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7. Network </a:t>
            </a:r>
            <a:r>
              <a:rPr lang="en-IN" sz="3600" b="1" dirty="0" smtClean="0">
                <a:solidFill>
                  <a:schemeClr val="accent6">
                    <a:lumMod val="75000"/>
                  </a:schemeClr>
                </a:solidFill>
                <a:latin typeface="Georgia" pitchFamily="18" charset="0"/>
              </a:rPr>
              <a:t>With Other YouTube Beauty Gurus</a:t>
            </a:r>
          </a:p>
        </p:txBody>
      </p:sp>
      <p:sp>
        <p:nvSpPr>
          <p:cNvPr id="6" name="Rectangle 5"/>
          <p:cNvSpPr/>
          <p:nvPr/>
        </p:nvSpPr>
        <p:spPr>
          <a:xfrm>
            <a:off x="685800" y="1962150"/>
            <a:ext cx="8001000" cy="249299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Network and build relationships with them. </a:t>
            </a:r>
            <a:endParaRPr lang="en-IN" sz="2600" b="1" dirty="0" smtClean="0">
              <a:solidFill>
                <a:schemeClr val="bg2">
                  <a:lumMod val="25000"/>
                </a:schemeClr>
              </a:solidFill>
            </a:endParaRPr>
          </a:p>
          <a:p>
            <a:pPr marL="231775" lvl="0" indent="-231775">
              <a:spcBef>
                <a:spcPct val="0"/>
              </a:spcBef>
              <a:buFont typeface="Arial" pitchFamily="34" charset="0"/>
              <a:buChar char="•"/>
            </a:pPr>
            <a:r>
              <a:rPr lang="en-IN" sz="2600" b="1" dirty="0" smtClean="0">
                <a:solidFill>
                  <a:schemeClr val="bg2">
                    <a:lumMod val="25000"/>
                  </a:schemeClr>
                </a:solidFill>
              </a:rPr>
              <a:t>Talk </a:t>
            </a:r>
            <a:r>
              <a:rPr lang="en-IN" sz="2600" b="1" dirty="0" smtClean="0">
                <a:solidFill>
                  <a:schemeClr val="bg2">
                    <a:lumMod val="25000"/>
                  </a:schemeClr>
                </a:solidFill>
              </a:rPr>
              <a:t>about them positively on your social media platforms. Respond to and </a:t>
            </a:r>
            <a:r>
              <a:rPr lang="en-IN" sz="2600" b="1" dirty="0" err="1" smtClean="0">
                <a:solidFill>
                  <a:schemeClr val="bg2">
                    <a:lumMod val="25000"/>
                  </a:schemeClr>
                </a:solidFill>
              </a:rPr>
              <a:t>retweet</a:t>
            </a:r>
            <a:r>
              <a:rPr lang="en-IN" sz="2600" b="1" dirty="0" smtClean="0">
                <a:solidFill>
                  <a:schemeClr val="bg2">
                    <a:lumMod val="25000"/>
                  </a:schemeClr>
                </a:solidFill>
              </a:rPr>
              <a:t> their tweets. </a:t>
            </a:r>
            <a:endParaRPr lang="en-IN" sz="2600" b="1" dirty="0" smtClean="0">
              <a:solidFill>
                <a:schemeClr val="bg2">
                  <a:lumMod val="25000"/>
                </a:schemeClr>
              </a:solidFill>
            </a:endParaRPr>
          </a:p>
          <a:p>
            <a:pPr marL="231775" lvl="0" indent="-231775">
              <a:spcBef>
                <a:spcPct val="0"/>
              </a:spcBef>
              <a:buFont typeface="Arial" pitchFamily="34" charset="0"/>
              <a:buChar char="•"/>
            </a:pPr>
            <a:r>
              <a:rPr lang="en-IN" sz="2600" b="1" dirty="0" smtClean="0">
                <a:solidFill>
                  <a:schemeClr val="bg2">
                    <a:lumMod val="25000"/>
                  </a:schemeClr>
                </a:solidFill>
              </a:rPr>
              <a:t>Get </a:t>
            </a:r>
            <a:r>
              <a:rPr lang="en-IN" sz="2600" b="1" dirty="0" smtClean="0">
                <a:solidFill>
                  <a:schemeClr val="bg2">
                    <a:lumMod val="25000"/>
                  </a:schemeClr>
                </a:solidFill>
              </a:rPr>
              <a:t>to know them and help build a sustainable community around beauty vlogging, and you’ll be setting your YouTube channel up for long-term success.</a:t>
            </a:r>
            <a:endParaRPr lang="en-IN" sz="2600" b="1" dirty="0" smtClean="0">
              <a:solidFill>
                <a:schemeClr val="bg2">
                  <a:lumMod val="25000"/>
                </a:schemeClr>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8. Start </a:t>
            </a:r>
            <a:r>
              <a:rPr lang="en-IN" sz="3600" b="1" dirty="0" smtClean="0">
                <a:solidFill>
                  <a:schemeClr val="accent6">
                    <a:lumMod val="75000"/>
                  </a:schemeClr>
                </a:solidFill>
                <a:latin typeface="Georgia" pitchFamily="18" charset="0"/>
              </a:rPr>
              <a:t>a Beauty Blog</a:t>
            </a:r>
          </a:p>
        </p:txBody>
      </p:sp>
      <p:sp>
        <p:nvSpPr>
          <p:cNvPr id="6" name="Rectangle 5"/>
          <p:cNvSpPr/>
          <p:nvPr/>
        </p:nvSpPr>
        <p:spPr>
          <a:xfrm>
            <a:off x="838200" y="1504950"/>
            <a:ext cx="8001000" cy="209288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First of all, you can get more viewers for your YouTube channel by creating and maintaining a companion blog for it. By sprinkling relevant keywords and phrases naturally throughout your content, your blog will start showing up on Google searches for those keywords. </a:t>
            </a:r>
            <a:endParaRPr lang="en-IN" sz="2600" b="1" dirty="0" smtClean="0">
              <a:solidFill>
                <a:schemeClr val="bg2">
                  <a:lumMod val="25000"/>
                </a:schemeClr>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914400" y="819150"/>
            <a:ext cx="7086600" cy="3508653"/>
          </a:xfrm>
          <a:prstGeom prst="rect">
            <a:avLst/>
          </a:prstGeom>
        </p:spPr>
        <p:txBody>
          <a:bodyPr wrap="square">
            <a:spAutoFit/>
          </a:bodyPr>
          <a:lstStyle/>
          <a:p>
            <a:r>
              <a:rPr lang="en-IN" sz="3300" b="1" dirty="0" smtClean="0">
                <a:solidFill>
                  <a:schemeClr val="accent6">
                    <a:lumMod val="75000"/>
                  </a:schemeClr>
                </a:solidFill>
                <a:latin typeface="Georgia" pitchFamily="18" charset="0"/>
                <a:ea typeface="Arial Unicode MS" pitchFamily="34" charset="-128"/>
                <a:cs typeface="Arial Unicode MS" pitchFamily="34" charset="-128"/>
              </a:rPr>
              <a:t>And, with the help of these simple and effective tips, </a:t>
            </a:r>
            <a:r>
              <a:rPr lang="en-IN" sz="2600" b="1" dirty="0" smtClean="0">
                <a:solidFill>
                  <a:schemeClr val="bg2">
                    <a:lumMod val="25000"/>
                  </a:schemeClr>
                </a:solidFill>
              </a:rPr>
              <a:t>you </a:t>
            </a:r>
            <a:r>
              <a:rPr lang="en-IN" sz="2600" b="1" dirty="0" smtClean="0">
                <a:solidFill>
                  <a:schemeClr val="bg2">
                    <a:lumMod val="25000"/>
                  </a:schemeClr>
                </a:solidFill>
              </a:rPr>
              <a:t>should be able to grow your audience and establish your YouTube channel as a place where your fans and other </a:t>
            </a:r>
            <a:r>
              <a:rPr lang="en-IN" sz="2600" b="1" dirty="0" err="1" smtClean="0">
                <a:solidFill>
                  <a:schemeClr val="bg2">
                    <a:lumMod val="25000"/>
                  </a:schemeClr>
                </a:solidFill>
              </a:rPr>
              <a:t>YouTubers</a:t>
            </a:r>
            <a:r>
              <a:rPr lang="en-IN" sz="2600" b="1" dirty="0" smtClean="0">
                <a:solidFill>
                  <a:schemeClr val="bg2">
                    <a:lumMod val="25000"/>
                  </a:schemeClr>
                </a:solidFill>
              </a:rPr>
              <a:t> can get great content, ask questions, and give their own feedback on tips and techniques that have worked for </a:t>
            </a:r>
            <a:r>
              <a:rPr lang="en-IN" sz="2600" b="1" dirty="0" smtClean="0">
                <a:solidFill>
                  <a:schemeClr val="bg2">
                    <a:lumMod val="25000"/>
                  </a:schemeClr>
                </a:solidFill>
              </a:rPr>
              <a:t>them.</a:t>
            </a:r>
            <a:endParaRPr lang="en-IN" sz="2600" b="1" dirty="0" smtClean="0">
              <a:solidFill>
                <a:schemeClr val="bg2">
                  <a:lumMod val="25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2554545"/>
          </a:xfrm>
          <a:prstGeom prst="rect">
            <a:avLst/>
          </a:prstGeom>
        </p:spPr>
        <p:txBody>
          <a:bodyPr wrap="square">
            <a:spAutoFit/>
          </a:bodyPr>
          <a:lstStyle/>
          <a:p>
            <a:pPr lvl="0" algn="ctr">
              <a:spcBef>
                <a:spcPct val="0"/>
              </a:spcBef>
              <a:defRPr/>
            </a:pPr>
            <a:r>
              <a:rPr lang="en-IN" sz="4000" b="1" dirty="0" smtClean="0">
                <a:solidFill>
                  <a:schemeClr val="accent6">
                    <a:lumMod val="75000"/>
                  </a:schemeClr>
                </a:solidFill>
                <a:latin typeface="Georgia" pitchFamily="18" charset="0"/>
              </a:rPr>
              <a:t>Thank You for Watching. </a:t>
            </a:r>
          </a:p>
          <a:p>
            <a:pPr lvl="0" algn="ctr">
              <a:spcBef>
                <a:spcPct val="0"/>
              </a:spcBef>
              <a:defRPr/>
            </a:pPr>
            <a:r>
              <a:rPr lang="en-IN" sz="4000" b="1" dirty="0" smtClean="0">
                <a:solidFill>
                  <a:schemeClr val="accent6">
                    <a:lumMod val="75000"/>
                  </a:schemeClr>
                </a:solidFill>
                <a:latin typeface="Georgia" pitchFamily="18" charset="0"/>
              </a:rPr>
              <a:t>See you in the next video lesson.</a:t>
            </a:r>
            <a:endParaRPr lang="en-IN" sz="4000" b="1" dirty="0">
              <a:solidFill>
                <a:schemeClr val="accent6">
                  <a:lumMod val="75000"/>
                </a:schemeClr>
              </a:solidFill>
              <a:latin typeface="Georgia"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990600" y="1657350"/>
            <a:ext cx="7696200" cy="2123658"/>
          </a:xfrm>
          <a:prstGeom prst="rect">
            <a:avLst/>
          </a:prstGeom>
        </p:spPr>
        <p:txBody>
          <a:bodyPr wrap="square">
            <a:spAutoFit/>
          </a:bodyPr>
          <a:lstStyle/>
          <a:p>
            <a:pPr lvl="0" algn="ctr">
              <a:spcBef>
                <a:spcPct val="0"/>
              </a:spcBef>
              <a:defRPr/>
            </a:pPr>
            <a:r>
              <a:rPr lang="en-IN" sz="3600" b="1" dirty="0" smtClean="0">
                <a:solidFill>
                  <a:schemeClr val="bg2">
                    <a:lumMod val="25000"/>
                  </a:schemeClr>
                </a:solidFill>
                <a:latin typeface="Georgia" pitchFamily="18" charset="0"/>
                <a:ea typeface="Verdana" pitchFamily="34" charset="0"/>
                <a:cs typeface="Verdana" pitchFamily="34" charset="0"/>
              </a:rPr>
              <a:t>Video # 7</a:t>
            </a:r>
          </a:p>
          <a:p>
            <a:pPr lvl="0" algn="ctr">
              <a:spcBef>
                <a:spcPct val="0"/>
              </a:spcBef>
              <a:defRPr/>
            </a:pPr>
            <a:endParaRPr lang="en-IN" sz="2400" b="1" dirty="0" smtClean="0">
              <a:solidFill>
                <a:schemeClr val="accent5">
                  <a:lumMod val="75000"/>
                </a:schemeClr>
              </a:solidFill>
              <a:latin typeface="Georgia" pitchFamily="18" charset="0"/>
              <a:ea typeface="Verdana" pitchFamily="34" charset="0"/>
              <a:cs typeface="Verdana" pitchFamily="34" charset="0"/>
            </a:endParaRPr>
          </a:p>
          <a:p>
            <a:pPr algn="ctr">
              <a:spcBef>
                <a:spcPct val="0"/>
              </a:spcBef>
              <a:defRPr/>
            </a:pPr>
            <a:r>
              <a:rPr lang="en-IN" sz="3600" b="1" dirty="0" smtClean="0">
                <a:solidFill>
                  <a:schemeClr val="accent6">
                    <a:lumMod val="75000"/>
                  </a:schemeClr>
                </a:solidFill>
                <a:ea typeface="Verdana" pitchFamily="34" charset="0"/>
                <a:cs typeface="Verdana" pitchFamily="34" charset="0"/>
              </a:rPr>
              <a:t>How can Beauty </a:t>
            </a:r>
            <a:r>
              <a:rPr lang="en-IN" sz="3600" b="1" dirty="0" err="1" smtClean="0">
                <a:solidFill>
                  <a:schemeClr val="accent6">
                    <a:lumMod val="75000"/>
                  </a:schemeClr>
                </a:solidFill>
                <a:ea typeface="Verdana" pitchFamily="34" charset="0"/>
                <a:cs typeface="Verdana" pitchFamily="34" charset="0"/>
              </a:rPr>
              <a:t>VLoggers</a:t>
            </a:r>
            <a:r>
              <a:rPr lang="en-IN" sz="3600" b="1" dirty="0" smtClean="0">
                <a:solidFill>
                  <a:schemeClr val="accent6">
                    <a:lumMod val="75000"/>
                  </a:schemeClr>
                </a:solidFill>
                <a:ea typeface="Verdana" pitchFamily="34" charset="0"/>
                <a:cs typeface="Verdana" pitchFamily="34" charset="0"/>
              </a:rPr>
              <a:t>' grow their YouTube Channel?</a:t>
            </a:r>
            <a:endParaRPr lang="en-IN" sz="3600" b="1" dirty="0" smtClean="0">
              <a:solidFill>
                <a:schemeClr val="accent5">
                  <a:lumMod val="75000"/>
                </a:schemeClr>
              </a:solidFill>
              <a:ea typeface="Verdana" pitchFamily="34" charset="0"/>
              <a:cs typeface="Verdana"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7" name="Content Placeholder 4"/>
          <p:cNvSpPr txBox="1">
            <a:spLocks/>
          </p:cNvSpPr>
          <p:nvPr/>
        </p:nvSpPr>
        <p:spPr>
          <a:xfrm>
            <a:off x="685800" y="971550"/>
            <a:ext cx="7543800" cy="3181350"/>
          </a:xfrm>
          <a:prstGeom prst="rect">
            <a:avLst/>
          </a:prstGeom>
        </p:spPr>
        <p:txBody>
          <a:bodyPr vert="horz" lIns="91440" tIns="45720" rIns="91440" bIns="45720" rtlCol="0">
            <a:normAutofit/>
          </a:bodyPr>
          <a:lstStyle/>
          <a:p>
            <a:pPr>
              <a:spcBef>
                <a:spcPct val="20000"/>
              </a:spcBef>
            </a:pPr>
            <a:r>
              <a:rPr lang="en-IN" sz="3300" b="1" dirty="0" smtClean="0">
                <a:solidFill>
                  <a:schemeClr val="accent6">
                    <a:lumMod val="75000"/>
                  </a:schemeClr>
                </a:solidFill>
                <a:latin typeface="Georgia" pitchFamily="18" charset="0"/>
                <a:ea typeface="Arial Unicode MS" pitchFamily="34" charset="-128"/>
                <a:cs typeface="Arial Unicode MS" pitchFamily="34" charset="-128"/>
              </a:rPr>
              <a:t>Your expertise on all things makeup can take you a long way in the beauty vlogging </a:t>
            </a:r>
            <a:r>
              <a:rPr lang="en-IN" sz="2500" b="1" dirty="0" smtClean="0">
                <a:solidFill>
                  <a:schemeClr val="bg2">
                    <a:lumMod val="25000"/>
                  </a:schemeClr>
                </a:solidFill>
                <a:ea typeface="Arial Unicode MS" pitchFamily="34" charset="-128"/>
                <a:cs typeface="Arial Unicode MS" pitchFamily="34" charset="-128"/>
              </a:rPr>
              <a:t>community</a:t>
            </a:r>
            <a:r>
              <a:rPr lang="en-IN" sz="2500" b="1" dirty="0" smtClean="0">
                <a:solidFill>
                  <a:schemeClr val="bg2">
                    <a:lumMod val="25000"/>
                  </a:schemeClr>
                </a:solidFill>
                <a:ea typeface="Arial Unicode MS" pitchFamily="34" charset="-128"/>
                <a:cs typeface="Arial Unicode MS" pitchFamily="34" charset="-128"/>
              </a:rPr>
              <a:t>, but it never hurts to have a few really great tools and resources to make things easier for your YouTube journey. Check out these </a:t>
            </a:r>
            <a:r>
              <a:rPr lang="en-IN" sz="2500" b="1" dirty="0" smtClean="0">
                <a:solidFill>
                  <a:schemeClr val="bg2">
                    <a:lumMod val="25000"/>
                  </a:schemeClr>
                </a:solidFill>
                <a:ea typeface="Arial Unicode MS" pitchFamily="34" charset="-128"/>
                <a:cs typeface="Arial Unicode MS" pitchFamily="34" charset="-128"/>
              </a:rPr>
              <a:t>helpful tips that </a:t>
            </a:r>
            <a:r>
              <a:rPr lang="en-IN" sz="2500" b="1" dirty="0" smtClean="0">
                <a:solidFill>
                  <a:schemeClr val="bg2">
                    <a:lumMod val="25000"/>
                  </a:schemeClr>
                </a:solidFill>
                <a:ea typeface="Arial Unicode MS" pitchFamily="34" charset="-128"/>
                <a:cs typeface="Arial Unicode MS" pitchFamily="34" charset="-128"/>
              </a:rPr>
              <a:t>can benefit you as a YouTube beauty vlogger.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1107996"/>
          </a:xfrm>
          <a:prstGeom prst="rect">
            <a:avLst/>
          </a:prstGeom>
        </p:spPr>
        <p:txBody>
          <a:bodyPr wrap="square">
            <a:spAutoFit/>
          </a:bodyPr>
          <a:lstStyle/>
          <a:p>
            <a:pPr lvl="0">
              <a:spcBef>
                <a:spcPct val="0"/>
              </a:spcBef>
            </a:pPr>
            <a:r>
              <a:rPr lang="en-IN" sz="3300" b="1" dirty="0" smtClean="0">
                <a:solidFill>
                  <a:schemeClr val="accent6">
                    <a:lumMod val="75000"/>
                  </a:schemeClr>
                </a:solidFill>
                <a:latin typeface="Georgia" pitchFamily="18" charset="0"/>
              </a:rPr>
              <a:t>1. Get </a:t>
            </a:r>
            <a:r>
              <a:rPr lang="en-IN" sz="3300" b="1" dirty="0" smtClean="0">
                <a:solidFill>
                  <a:schemeClr val="accent6">
                    <a:lumMod val="75000"/>
                  </a:schemeClr>
                </a:solidFill>
                <a:latin typeface="Georgia" pitchFamily="18" charset="0"/>
              </a:rPr>
              <a:t>Royalty Free Music with YouTube’s Audio Library</a:t>
            </a:r>
          </a:p>
        </p:txBody>
      </p:sp>
      <p:sp>
        <p:nvSpPr>
          <p:cNvPr id="6" name="Rectangle 5"/>
          <p:cNvSpPr/>
          <p:nvPr/>
        </p:nvSpPr>
        <p:spPr>
          <a:xfrm>
            <a:off x="685800" y="1962150"/>
            <a:ext cx="8001000" cy="2462213"/>
          </a:xfrm>
          <a:prstGeom prst="rect">
            <a:avLst/>
          </a:prstGeom>
        </p:spPr>
        <p:txBody>
          <a:bodyPr wrap="square">
            <a:spAutoFit/>
          </a:bodyPr>
          <a:lstStyle/>
          <a:p>
            <a:pPr marL="231775" lvl="0" indent="-231775">
              <a:spcBef>
                <a:spcPct val="0"/>
              </a:spcBef>
              <a:buFont typeface="Arial" pitchFamily="34" charset="0"/>
              <a:buChar char="•"/>
            </a:pPr>
            <a:r>
              <a:rPr lang="en-IN" sz="2200" b="1" dirty="0" smtClean="0">
                <a:solidFill>
                  <a:schemeClr val="bg2">
                    <a:lumMod val="25000"/>
                  </a:schemeClr>
                </a:solidFill>
              </a:rPr>
              <a:t>You </a:t>
            </a:r>
            <a:r>
              <a:rPr lang="en-IN" sz="2200" b="1" dirty="0" smtClean="0">
                <a:solidFill>
                  <a:schemeClr val="bg2">
                    <a:lumMod val="25000"/>
                  </a:schemeClr>
                </a:solidFill>
              </a:rPr>
              <a:t>can use YouTube’s audio library to download free music for your videos.</a:t>
            </a:r>
          </a:p>
          <a:p>
            <a:pPr marL="231775" lvl="0" indent="-231775">
              <a:spcBef>
                <a:spcPct val="0"/>
              </a:spcBef>
              <a:buFont typeface="Arial" pitchFamily="34" charset="0"/>
              <a:buChar char="•"/>
            </a:pPr>
            <a:r>
              <a:rPr lang="en-IN" sz="2200" b="1" dirty="0" smtClean="0">
                <a:solidFill>
                  <a:schemeClr val="bg2">
                    <a:lumMod val="25000"/>
                  </a:schemeClr>
                </a:solidFill>
              </a:rPr>
              <a:t>You can find the kind of musical beats you’re looking for with searches by genre, mood, instrument, or duration. Be sure to read the attribution requirements on the music you pick, though. </a:t>
            </a:r>
            <a:endParaRPr lang="en-IN" sz="2200" b="1" dirty="0" smtClean="0">
              <a:solidFill>
                <a:schemeClr val="bg2">
                  <a:lumMod val="25000"/>
                </a:schemeClr>
              </a:solidFill>
            </a:endParaRPr>
          </a:p>
          <a:p>
            <a:pPr marL="231775" lvl="0" indent="-231775">
              <a:spcBef>
                <a:spcPct val="0"/>
              </a:spcBef>
              <a:buFont typeface="Arial" pitchFamily="34" charset="0"/>
              <a:buChar char="•"/>
            </a:pPr>
            <a:r>
              <a:rPr lang="en-IN" sz="2200" b="1" dirty="0" smtClean="0">
                <a:solidFill>
                  <a:schemeClr val="bg2">
                    <a:lumMod val="25000"/>
                  </a:schemeClr>
                </a:solidFill>
              </a:rPr>
              <a:t>Some </a:t>
            </a:r>
            <a:r>
              <a:rPr lang="en-IN" sz="2200" b="1" dirty="0" smtClean="0">
                <a:solidFill>
                  <a:schemeClr val="bg2">
                    <a:lumMod val="25000"/>
                  </a:schemeClr>
                </a:solidFill>
              </a:rPr>
              <a:t>songs are licensed differently and will require you to include artist attribution with your beauty </a:t>
            </a:r>
            <a:r>
              <a:rPr lang="en-IN" sz="2200" b="1" dirty="0" err="1" smtClean="0">
                <a:solidFill>
                  <a:schemeClr val="bg2">
                    <a:lumMod val="25000"/>
                  </a:schemeClr>
                </a:solidFill>
              </a:rPr>
              <a:t>VLogs</a:t>
            </a:r>
            <a:r>
              <a:rPr lang="en-IN" sz="2200" b="1" dirty="0" smtClean="0">
                <a:solidFill>
                  <a:schemeClr val="bg2">
                    <a:lumMod val="25000"/>
                  </a:schemeClr>
                </a:solidFill>
              </a:rPr>
              <a:t>.</a:t>
            </a:r>
            <a:endParaRPr lang="en-IN" sz="2200" b="1" dirty="0">
              <a:solidFill>
                <a:schemeClr val="bg2">
                  <a:lumMod val="25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1107996"/>
          </a:xfrm>
          <a:prstGeom prst="rect">
            <a:avLst/>
          </a:prstGeom>
        </p:spPr>
        <p:txBody>
          <a:bodyPr wrap="square">
            <a:spAutoFit/>
          </a:bodyPr>
          <a:lstStyle/>
          <a:p>
            <a:pPr>
              <a:spcBef>
                <a:spcPct val="0"/>
              </a:spcBef>
            </a:pPr>
            <a:r>
              <a:rPr lang="en-IN" sz="3300" b="1" dirty="0" smtClean="0">
                <a:solidFill>
                  <a:schemeClr val="accent6">
                    <a:lumMod val="75000"/>
                  </a:schemeClr>
                </a:solidFill>
                <a:latin typeface="Georgia" pitchFamily="18" charset="0"/>
              </a:rPr>
              <a:t>2</a:t>
            </a:r>
            <a:r>
              <a:rPr lang="en-IN" sz="3300" b="1" dirty="0" smtClean="0">
                <a:solidFill>
                  <a:schemeClr val="accent6">
                    <a:lumMod val="75000"/>
                  </a:schemeClr>
                </a:solidFill>
                <a:latin typeface="Georgia" pitchFamily="18" charset="0"/>
              </a:rPr>
              <a:t>. </a:t>
            </a:r>
            <a:r>
              <a:rPr lang="en-IN" sz="3300" b="1" dirty="0" smtClean="0">
                <a:solidFill>
                  <a:schemeClr val="accent6">
                    <a:lumMod val="75000"/>
                  </a:schemeClr>
                </a:solidFill>
                <a:latin typeface="Georgia" pitchFamily="18" charset="0"/>
              </a:rPr>
              <a:t>Mention/Tag Brands Used in Your Beauty </a:t>
            </a:r>
            <a:r>
              <a:rPr lang="en-IN" sz="3300" b="1" dirty="0" err="1" smtClean="0">
                <a:solidFill>
                  <a:schemeClr val="accent6">
                    <a:lumMod val="75000"/>
                  </a:schemeClr>
                </a:solidFill>
                <a:latin typeface="Georgia" pitchFamily="18" charset="0"/>
              </a:rPr>
              <a:t>Vlogs</a:t>
            </a:r>
            <a:endParaRPr lang="en-IN" sz="3300" b="1" dirty="0" smtClean="0">
              <a:solidFill>
                <a:schemeClr val="accent6">
                  <a:lumMod val="75000"/>
                </a:schemeClr>
              </a:solidFill>
              <a:latin typeface="Georgia" pitchFamily="18" charset="0"/>
            </a:endParaRPr>
          </a:p>
        </p:txBody>
      </p:sp>
      <p:sp>
        <p:nvSpPr>
          <p:cNvPr id="6" name="Rectangle 5"/>
          <p:cNvSpPr/>
          <p:nvPr/>
        </p:nvSpPr>
        <p:spPr>
          <a:xfrm>
            <a:off x="685800" y="2190750"/>
            <a:ext cx="8001000" cy="1785104"/>
          </a:xfrm>
          <a:prstGeom prst="rect">
            <a:avLst/>
          </a:prstGeom>
        </p:spPr>
        <p:txBody>
          <a:bodyPr wrap="square">
            <a:spAutoFit/>
          </a:bodyPr>
          <a:lstStyle/>
          <a:p>
            <a:pPr marL="231775" lvl="0" indent="-231775">
              <a:spcBef>
                <a:spcPct val="0"/>
              </a:spcBef>
              <a:buFont typeface="Arial" pitchFamily="34" charset="0"/>
              <a:buChar char="•"/>
            </a:pPr>
            <a:r>
              <a:rPr lang="en-IN" sz="2200" b="1" dirty="0" smtClean="0">
                <a:solidFill>
                  <a:schemeClr val="bg2">
                    <a:lumMod val="25000"/>
                  </a:schemeClr>
                </a:solidFill>
              </a:rPr>
              <a:t>When you use branded hashtags, those brands’ followers will see your posts when they search through those tags. </a:t>
            </a:r>
            <a:endParaRPr lang="en-IN" sz="2200" b="1" dirty="0" smtClean="0">
              <a:solidFill>
                <a:schemeClr val="bg2">
                  <a:lumMod val="25000"/>
                </a:schemeClr>
              </a:solidFill>
            </a:endParaRPr>
          </a:p>
          <a:p>
            <a:pPr marL="231775" lvl="0" indent="-231775">
              <a:spcBef>
                <a:spcPct val="0"/>
              </a:spcBef>
              <a:buFont typeface="Arial" pitchFamily="34" charset="0"/>
              <a:buChar char="•"/>
            </a:pPr>
            <a:r>
              <a:rPr lang="en-IN" sz="2200" b="1" dirty="0" smtClean="0">
                <a:solidFill>
                  <a:schemeClr val="bg2">
                    <a:lumMod val="25000"/>
                  </a:schemeClr>
                </a:solidFill>
              </a:rPr>
              <a:t>When </a:t>
            </a:r>
            <a:r>
              <a:rPr lang="en-IN" sz="2200" b="1" dirty="0" smtClean="0">
                <a:solidFill>
                  <a:schemeClr val="bg2">
                    <a:lumMod val="25000"/>
                  </a:schemeClr>
                </a:solidFill>
              </a:rPr>
              <a:t>you tag and mention the brands using their usernames on Facebook, Twitter, and Instagram they’ll have a higher likelihood of seeing your content, too.</a:t>
            </a:r>
            <a:endParaRPr lang="en-IN" sz="2200" b="1" dirty="0">
              <a:solidFill>
                <a:schemeClr val="bg2">
                  <a:lumMod val="2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8382000" cy="1107996"/>
          </a:xfrm>
          <a:prstGeom prst="rect">
            <a:avLst/>
          </a:prstGeom>
        </p:spPr>
        <p:txBody>
          <a:bodyPr wrap="square">
            <a:spAutoFit/>
          </a:bodyPr>
          <a:lstStyle/>
          <a:p>
            <a:pPr>
              <a:spcBef>
                <a:spcPct val="0"/>
              </a:spcBef>
            </a:pPr>
            <a:r>
              <a:rPr lang="en-IN" sz="3300" b="1" dirty="0" smtClean="0">
                <a:solidFill>
                  <a:schemeClr val="accent6">
                    <a:lumMod val="75000"/>
                  </a:schemeClr>
                </a:solidFill>
                <a:latin typeface="Georgia" pitchFamily="18" charset="0"/>
              </a:rPr>
              <a:t>3. Pinterest and Instagram Marketing</a:t>
            </a:r>
          </a:p>
          <a:p>
            <a:pPr>
              <a:spcBef>
                <a:spcPct val="0"/>
              </a:spcBef>
            </a:pPr>
            <a:endParaRPr lang="en-IN" sz="3300" b="1" dirty="0" smtClean="0">
              <a:solidFill>
                <a:schemeClr val="accent6">
                  <a:lumMod val="75000"/>
                </a:schemeClr>
              </a:solidFill>
              <a:latin typeface="Georgia" pitchFamily="18" charset="0"/>
            </a:endParaRPr>
          </a:p>
        </p:txBody>
      </p:sp>
      <p:sp>
        <p:nvSpPr>
          <p:cNvPr id="6" name="Rectangle 5"/>
          <p:cNvSpPr/>
          <p:nvPr/>
        </p:nvSpPr>
        <p:spPr>
          <a:xfrm>
            <a:off x="685800" y="1809750"/>
            <a:ext cx="8001000" cy="2893100"/>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On Pinterest, you can use your pin boards to link to your YouTube videos and playlists, images of other beauty gurus’ work, and much more. </a:t>
            </a:r>
            <a:endParaRPr lang="en-IN" sz="2600" b="1" dirty="0" smtClean="0">
              <a:solidFill>
                <a:schemeClr val="bg2">
                  <a:lumMod val="25000"/>
                </a:schemeClr>
              </a:solidFill>
            </a:endParaRPr>
          </a:p>
          <a:p>
            <a:pPr marL="341313" lvl="0" indent="-341313">
              <a:spcBef>
                <a:spcPct val="0"/>
              </a:spcBef>
              <a:buFont typeface="Arial" pitchFamily="34" charset="0"/>
              <a:buChar char="•"/>
            </a:pPr>
            <a:r>
              <a:rPr lang="en-IN" sz="2600" b="1" dirty="0" smtClean="0">
                <a:solidFill>
                  <a:schemeClr val="bg2">
                    <a:lumMod val="25000"/>
                  </a:schemeClr>
                </a:solidFill>
              </a:rPr>
              <a:t>On Instagram, you can link to your YouTube channel or a playlist on your channel in your profile. Then post the finished results of different tutorials and tips on a daily basis.</a:t>
            </a:r>
            <a:endParaRPr lang="en-IN" sz="2600" b="1" dirty="0" smtClean="0">
              <a:solidFill>
                <a:schemeClr val="bg2">
                  <a:lumMod val="25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1615827"/>
          </a:xfrm>
          <a:prstGeom prst="rect">
            <a:avLst/>
          </a:prstGeom>
        </p:spPr>
        <p:txBody>
          <a:bodyPr wrap="square">
            <a:spAutoFit/>
          </a:bodyPr>
          <a:lstStyle/>
          <a:p>
            <a:pPr>
              <a:spcBef>
                <a:spcPct val="0"/>
              </a:spcBef>
            </a:pPr>
            <a:r>
              <a:rPr lang="en-IN" sz="3300" b="1" dirty="0" smtClean="0">
                <a:solidFill>
                  <a:schemeClr val="accent6">
                    <a:lumMod val="75000"/>
                  </a:schemeClr>
                </a:solidFill>
                <a:latin typeface="Georgia" pitchFamily="18" charset="0"/>
              </a:rPr>
              <a:t>4. </a:t>
            </a:r>
            <a:r>
              <a:rPr lang="en-IN" sz="3300" b="1" dirty="0" smtClean="0">
                <a:solidFill>
                  <a:schemeClr val="accent6">
                    <a:lumMod val="75000"/>
                  </a:schemeClr>
                </a:solidFill>
                <a:latin typeface="Georgia" pitchFamily="18" charset="0"/>
              </a:rPr>
              <a:t>Always Disclose Sponsors and Sponsored Content</a:t>
            </a:r>
          </a:p>
          <a:p>
            <a:pPr>
              <a:spcBef>
                <a:spcPct val="0"/>
              </a:spcBef>
            </a:pPr>
            <a:endParaRPr lang="en-IN" sz="3300" b="1" dirty="0" smtClean="0">
              <a:solidFill>
                <a:schemeClr val="accent6">
                  <a:lumMod val="75000"/>
                </a:schemeClr>
              </a:solidFill>
              <a:latin typeface="Georgia" pitchFamily="18" charset="0"/>
            </a:endParaRPr>
          </a:p>
        </p:txBody>
      </p:sp>
      <p:sp>
        <p:nvSpPr>
          <p:cNvPr id="6" name="Rectangle 5"/>
          <p:cNvSpPr/>
          <p:nvPr/>
        </p:nvSpPr>
        <p:spPr>
          <a:xfrm>
            <a:off x="685800" y="2266950"/>
            <a:ext cx="8001000" cy="1292662"/>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If you’re upfront about your sponsorships, your audience will appreciate your honesty and will know that they can trust what you have to say.</a:t>
            </a:r>
            <a:endParaRPr lang="en-IN" sz="2600" b="1" dirty="0" smtClean="0">
              <a:solidFill>
                <a:schemeClr val="bg2">
                  <a:lumMod val="25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5</a:t>
            </a:r>
            <a:r>
              <a:rPr lang="en-IN" sz="3600" b="1" dirty="0" smtClean="0">
                <a:solidFill>
                  <a:schemeClr val="accent6">
                    <a:lumMod val="75000"/>
                  </a:schemeClr>
                </a:solidFill>
                <a:latin typeface="Georgia" pitchFamily="18" charset="0"/>
              </a:rPr>
              <a:t>. Stay </a:t>
            </a:r>
            <a:r>
              <a:rPr lang="en-IN" sz="3600" b="1" dirty="0" smtClean="0">
                <a:solidFill>
                  <a:schemeClr val="accent6">
                    <a:lumMod val="75000"/>
                  </a:schemeClr>
                </a:solidFill>
                <a:latin typeface="Georgia" pitchFamily="18" charset="0"/>
              </a:rPr>
              <a:t>Organized as a Beauty Vlogger with </a:t>
            </a:r>
            <a:r>
              <a:rPr lang="en-IN" sz="3600" b="1" dirty="0" err="1" smtClean="0">
                <a:solidFill>
                  <a:schemeClr val="accent6">
                    <a:lumMod val="75000"/>
                  </a:schemeClr>
                </a:solidFill>
                <a:latin typeface="Georgia" pitchFamily="18" charset="0"/>
              </a:rPr>
              <a:t>Trello</a:t>
            </a:r>
            <a:endParaRPr lang="en-IN" sz="3600" b="1" dirty="0" smtClean="0">
              <a:solidFill>
                <a:schemeClr val="accent6">
                  <a:lumMod val="75000"/>
                </a:schemeClr>
              </a:solidFill>
              <a:latin typeface="Georgia" pitchFamily="18" charset="0"/>
            </a:endParaRPr>
          </a:p>
        </p:txBody>
      </p:sp>
      <p:sp>
        <p:nvSpPr>
          <p:cNvPr id="6" name="Rectangle 5"/>
          <p:cNvSpPr/>
          <p:nvPr/>
        </p:nvSpPr>
        <p:spPr>
          <a:xfrm>
            <a:off x="685800" y="2038350"/>
            <a:ext cx="8001000" cy="209288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Whether you’re scheduling a collaboration, sponsor meeting, social media chat for viewers, or anything else in regards to your YouTube channel, </a:t>
            </a:r>
            <a:r>
              <a:rPr lang="en-IN" sz="2600" b="1" dirty="0" err="1" smtClean="0">
                <a:solidFill>
                  <a:schemeClr val="bg2">
                    <a:lumMod val="25000"/>
                  </a:schemeClr>
                </a:solidFill>
              </a:rPr>
              <a:t>Trello</a:t>
            </a:r>
            <a:r>
              <a:rPr lang="en-IN" sz="2600" b="1" dirty="0" smtClean="0">
                <a:solidFill>
                  <a:schemeClr val="bg2">
                    <a:lumMod val="25000"/>
                  </a:schemeClr>
                </a:solidFill>
              </a:rPr>
              <a:t> is an incredibly cool visual organization tool that will help make it easy to stay on track!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666750"/>
            <a:ext cx="7848600" cy="1200329"/>
          </a:xfrm>
          <a:prstGeom prst="rect">
            <a:avLst/>
          </a:prstGeom>
        </p:spPr>
        <p:txBody>
          <a:bodyPr wrap="square">
            <a:spAutoFit/>
          </a:bodyPr>
          <a:lstStyle/>
          <a:p>
            <a:pPr>
              <a:spcBef>
                <a:spcPct val="0"/>
              </a:spcBef>
            </a:pPr>
            <a:r>
              <a:rPr lang="en-IN" sz="3600" b="1" dirty="0" smtClean="0">
                <a:solidFill>
                  <a:schemeClr val="accent6">
                    <a:lumMod val="75000"/>
                  </a:schemeClr>
                </a:solidFill>
                <a:latin typeface="Georgia" pitchFamily="18" charset="0"/>
              </a:rPr>
              <a:t>6. Interact and Engage With Your </a:t>
            </a:r>
            <a:r>
              <a:rPr lang="en-IN" sz="3600" b="1" dirty="0" smtClean="0">
                <a:solidFill>
                  <a:schemeClr val="accent6">
                    <a:lumMod val="75000"/>
                  </a:schemeClr>
                </a:solidFill>
                <a:latin typeface="Georgia" pitchFamily="18" charset="0"/>
              </a:rPr>
              <a:t>Viewers</a:t>
            </a:r>
            <a:endParaRPr lang="en-IN" sz="3600" b="1" dirty="0" smtClean="0">
              <a:solidFill>
                <a:schemeClr val="accent6">
                  <a:lumMod val="75000"/>
                </a:schemeClr>
              </a:solidFill>
              <a:latin typeface="Georgia" pitchFamily="18" charset="0"/>
            </a:endParaRPr>
          </a:p>
        </p:txBody>
      </p:sp>
      <p:sp>
        <p:nvSpPr>
          <p:cNvPr id="6" name="Rectangle 5"/>
          <p:cNvSpPr/>
          <p:nvPr/>
        </p:nvSpPr>
        <p:spPr>
          <a:xfrm>
            <a:off x="685800" y="1962150"/>
            <a:ext cx="8001000" cy="249299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For really effective engagement, read the comments on your videos and respond to them. Get involved in the conversation there and on social media</a:t>
            </a:r>
            <a:r>
              <a:rPr lang="en-IN" sz="2600" b="1" dirty="0" smtClean="0">
                <a:solidFill>
                  <a:schemeClr val="bg2">
                    <a:lumMod val="25000"/>
                  </a:schemeClr>
                </a:solidFill>
              </a:rPr>
              <a:t>.</a:t>
            </a:r>
          </a:p>
          <a:p>
            <a:pPr marL="231775" indent="-231775">
              <a:spcBef>
                <a:spcPct val="0"/>
              </a:spcBef>
              <a:buFont typeface="Arial" pitchFamily="34" charset="0"/>
              <a:buChar char="•"/>
            </a:pPr>
            <a:r>
              <a:rPr lang="en-IN" sz="2600" b="1" dirty="0" smtClean="0">
                <a:solidFill>
                  <a:schemeClr val="bg2">
                    <a:lumMod val="25000"/>
                  </a:schemeClr>
                </a:solidFill>
              </a:rPr>
              <a:t>Give </a:t>
            </a:r>
            <a:r>
              <a:rPr lang="en-IN" sz="2600" b="1" dirty="0" smtClean="0">
                <a:solidFill>
                  <a:schemeClr val="bg2">
                    <a:lumMod val="25000"/>
                  </a:schemeClr>
                </a:solidFill>
              </a:rPr>
              <a:t>shout-outs and mentions for great comments and feedback. Ask them to tell you their thoughts in the comments. </a:t>
            </a:r>
            <a:endParaRPr lang="en-IN" sz="2600" b="1" dirty="0" smtClean="0">
              <a:solidFill>
                <a:schemeClr val="bg2">
                  <a:lumMod val="25000"/>
                </a:schemeClr>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1068</TotalTime>
  <Words>455</Words>
  <Application>Microsoft Office PowerPoint</Application>
  <PresentationFormat>On-screen Show (16:9)</PresentationFormat>
  <Paragraphs>30</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manasvii T</cp:lastModifiedBy>
  <cp:revision>99</cp:revision>
  <dcterms:created xsi:type="dcterms:W3CDTF">2017-04-01T05:57:38Z</dcterms:created>
  <dcterms:modified xsi:type="dcterms:W3CDTF">2017-06-02T09:29:02Z</dcterms:modified>
</cp:coreProperties>
</file>